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1" r:id="rId3"/>
    <p:sldId id="259" r:id="rId4"/>
    <p:sldId id="343" r:id="rId5"/>
    <p:sldId id="293" r:id="rId6"/>
    <p:sldId id="344" r:id="rId7"/>
    <p:sldId id="336" r:id="rId8"/>
    <p:sldId id="337" r:id="rId9"/>
    <p:sldId id="338" r:id="rId10"/>
    <p:sldId id="263" r:id="rId11"/>
    <p:sldId id="327" r:id="rId12"/>
    <p:sldId id="313" r:id="rId13"/>
    <p:sldId id="340" r:id="rId14"/>
    <p:sldId id="274" r:id="rId15"/>
    <p:sldId id="302" r:id="rId16"/>
    <p:sldId id="299" r:id="rId17"/>
    <p:sldId id="284" r:id="rId18"/>
    <p:sldId id="290" r:id="rId19"/>
    <p:sldId id="334" r:id="rId20"/>
    <p:sldId id="342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050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69"/>
  </p:normalViewPr>
  <p:slideViewPr>
    <p:cSldViewPr>
      <p:cViewPr varScale="1">
        <p:scale>
          <a:sx n="72" d="100"/>
          <a:sy n="72" d="100"/>
        </p:scale>
        <p:origin x="19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C82DE7C7-0404-D545-9D3C-BBE0ED6C6E09}" type="slidenum">
              <a:rPr lang="en-US" altLang="en-US" sz="14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4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D75F2A3A-36E8-C044-A011-E26D3F52EA62}" type="slidenum">
              <a:rPr lang="en-US" altLang="en-US" sz="14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4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482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482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5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2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0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E9DB-28AC-0149-BA16-553909D45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75A8-BC32-9F41-AACF-63613E578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B2EA-3602-5148-A398-41F7C2BCD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7490-42DB-F844-8BE9-54071563E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0698-B358-5443-BF23-80AF0B2D6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AF87-592F-FA45-87D6-9CE8EFD0A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2C32-4327-0E4C-AB18-1C092B5DB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D6E54-4312-134E-8BAF-7D50BBCA0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BCA0-200F-F941-8851-25AF7F068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3393-D8D1-B443-9EBF-48C2704FC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8913D-6427-BB41-B64B-9495FC828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7BA05D35-0252-B344-9E91-8DFBCC596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image" Target="../media/image3.emf"/><Relationship Id="rId8" Type="http://schemas.openxmlformats.org/officeDocument/2006/relationships/image" Target="../media/image4.emf"/><Relationship Id="rId9" Type="http://schemas.openxmlformats.org/officeDocument/2006/relationships/image" Target="../media/image5.emf"/><Relationship Id="rId10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2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osaa.org/" TargetMode="External"/><Relationship Id="rId5" Type="http://schemas.openxmlformats.org/officeDocument/2006/relationships/hyperlink" Target="http://www.osaa.org/schools/4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267200"/>
            <a:ext cx="8534400" cy="2362200"/>
          </a:xfrm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marL="342900" indent="-342900" eaLnBrk="1" hangingPunct="1">
              <a:defRPr/>
            </a:pPr>
            <a:r>
              <a:rPr lang="en-US" sz="4000" dirty="0"/>
              <a:t>Together We Can Ensure A Great Experience For Our Athletes</a:t>
            </a:r>
          </a:p>
        </p:txBody>
      </p:sp>
      <p:pic>
        <p:nvPicPr>
          <p:cNvPr id="15362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66800" y="1828800"/>
          <a:ext cx="1752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lip" r:id="rId5" imgW="1574800" imgH="1816100" progId="MS_ClipArt_Gallery.5">
                  <p:embed/>
                </p:oleObj>
              </mc:Choice>
              <mc:Fallback>
                <p:oleObj name="Clip" r:id="rId5" imgW="1574800" imgH="1816100" progId="MS_ClipArt_Gallery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1752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11" descr="j02606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51488"/>
            <a:ext cx="13716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22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8305800" cy="2057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contourW="127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charset="0"/>
                <a:ea typeface="Times New Roman" charset="0"/>
                <a:cs typeface="Times New Roman" charset="0"/>
              </a:rPr>
              <a:t>Preseason Parents' Meeting</a:t>
            </a:r>
          </a:p>
        </p:txBody>
      </p:sp>
      <p:pic>
        <p:nvPicPr>
          <p:cNvPr id="1536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6113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041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26"/>
          <p:cNvSpPr>
            <a:spLocks noChangeArrowheads="1"/>
          </p:cNvSpPr>
          <p:nvPr/>
        </p:nvSpPr>
        <p:spPr bwMode="auto">
          <a:xfrm>
            <a:off x="8520113" y="6067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15369" name="Picture 27" descr="MV Athletic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1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/>
              <a:t> PARTICIPATION IN ATHLETICS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391400" cy="44196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dirty="0"/>
              <a:t>Is an integral part of the total educational process</a:t>
            </a:r>
          </a:p>
          <a:p>
            <a:pPr eaLnBrk="1" hangingPunct="1">
              <a:defRPr/>
            </a:pPr>
            <a:r>
              <a:rPr lang="en-US" sz="3600" dirty="0"/>
              <a:t>Is a privilege</a:t>
            </a:r>
          </a:p>
          <a:p>
            <a:pPr eaLnBrk="1" hangingPunct="1">
              <a:defRPr/>
            </a:pPr>
            <a:r>
              <a:rPr lang="en-US" sz="3600" dirty="0"/>
              <a:t>Is not a recreation league with guaranteed playing time</a:t>
            </a:r>
          </a:p>
          <a:p>
            <a:pPr eaLnBrk="1" hangingPunct="1">
              <a:defRPr/>
            </a:pPr>
            <a:r>
              <a:rPr lang="en-US" sz="3600" dirty="0"/>
              <a:t>Promotes teamwork and camaraderie</a:t>
            </a:r>
          </a:p>
        </p:txBody>
      </p:sp>
      <p:pic>
        <p:nvPicPr>
          <p:cNvPr id="26627" name="Picture 6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5778500"/>
            <a:ext cx="1004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3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07" dir="16979964" algn="ctr" rotWithShape="0">
              <a:srgbClr val="000000">
                <a:alpha val="8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ATTENDANCE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miter lim="800000"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 order to participate in a practice or contest, the participant </a:t>
            </a:r>
            <a:r>
              <a:rPr lang="en-US" u="sng" dirty="0"/>
              <a:t>must </a:t>
            </a:r>
            <a:r>
              <a:rPr lang="en-US" u="sng" dirty="0">
                <a:solidFill>
                  <a:srgbClr val="EEF4F4"/>
                </a:solidFill>
              </a:rPr>
              <a:t>be in school the full day of such practice or contest</a:t>
            </a:r>
            <a:r>
              <a:rPr lang="en-US" dirty="0"/>
              <a:t>. Each athlete must attend school up to the time of dismissal.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8580438" y="5970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28678" name="Picture 5" descr="MV Athl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772400" cy="1143000"/>
          </a:xfrm>
          <a:effectLst>
            <a:outerShdw blurRad="63500" dist="107763" dir="135000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SPORTS RISKS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8382000" cy="4191000"/>
          </a:xfrm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marL="342900" indent="-342900" eaLnBrk="1" hangingPunct="1">
              <a:defRPr/>
            </a:pPr>
            <a:r>
              <a:rPr lang="en-US" sz="4400" dirty="0"/>
              <a:t>In spite of protective equipment, supervision and sound instruction by coaches, there is potential for risk of injury or death in sports.</a:t>
            </a:r>
          </a:p>
        </p:txBody>
      </p:sp>
      <p:pic>
        <p:nvPicPr>
          <p:cNvPr id="12902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8410575" y="6237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29701" name="Picture 7" descr="MV Athle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600" dirty="0" smtClean="0"/>
              <a:t>The Center Foundation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124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Lindsay </a:t>
            </a:r>
            <a:r>
              <a:rPr lang="en-US" altLang="en-US" dirty="0" err="1"/>
              <a:t>Hagler</a:t>
            </a:r>
            <a:r>
              <a:rPr lang="en-US" altLang="en-US" dirty="0"/>
              <a:t>, ATC, MS, CSCS Mountain View High School, Free Pre-Participation Exam Coordinator </a:t>
            </a:r>
            <a:r>
              <a:rPr lang="en-US" altLang="en-US" b="1" dirty="0"/>
              <a:t> Undergraduate:</a:t>
            </a:r>
            <a:r>
              <a:rPr lang="en-US" altLang="en-US" dirty="0"/>
              <a:t> George Fox University </a:t>
            </a:r>
            <a:r>
              <a:rPr lang="en-US" altLang="en-US" b="1" dirty="0"/>
              <a:t>Graduate School: </a:t>
            </a:r>
            <a:r>
              <a:rPr lang="en-US" altLang="en-US" dirty="0"/>
              <a:t>Western Michigan University</a:t>
            </a:r>
          </a:p>
        </p:txBody>
      </p:sp>
      <p:pic>
        <p:nvPicPr>
          <p:cNvPr id="31748" name="Picture 8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84" y="4267200"/>
            <a:ext cx="42786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0274"/>
            <a:ext cx="3657601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1143000"/>
          </a:xfrm>
          <a:effectLst>
            <a:outerShdw blurRad="63500" dist="35907" dir="135000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COACHES’ EXPECTATIONS OF PARENTS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772400" cy="3802063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/>
              <a:t>Concerns expressed directly to the coach </a:t>
            </a:r>
            <a:r>
              <a:rPr lang="en-US" sz="2400"/>
              <a:t>(other than game time)</a:t>
            </a:r>
          </a:p>
          <a:p>
            <a:pPr eaLnBrk="1" hangingPunct="1">
              <a:defRPr/>
            </a:pPr>
            <a:r>
              <a:rPr lang="en-US"/>
              <a:t>Notification of schedule conflicts</a:t>
            </a:r>
          </a:p>
          <a:p>
            <a:pPr eaLnBrk="1" hangingPunct="1">
              <a:defRPr/>
            </a:pPr>
            <a:r>
              <a:rPr lang="en-US"/>
              <a:t>Be publicly supportive of team accomplishments and coaching philosophy</a:t>
            </a:r>
          </a:p>
          <a:p>
            <a:pPr eaLnBrk="1" hangingPunct="1">
              <a:defRPr/>
            </a:pPr>
            <a:r>
              <a:rPr lang="en-US"/>
              <a:t>Exhibit good sportsmanship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096250" y="5873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32772" name="Picture 5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2133600"/>
          </a:xfrm>
          <a:effectLst>
            <a:outerShdw blurRad="63500" dist="35907" dir="135000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/>
              <a:t>SPORTSMANSHIP EXPECTATIONS OF PARENTS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8458200" cy="4191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2800"/>
              <a:t>Set a positive example for our young people</a:t>
            </a:r>
          </a:p>
          <a:p>
            <a:pPr eaLnBrk="1" hangingPunct="1">
              <a:defRPr/>
            </a:pPr>
            <a:r>
              <a:rPr lang="en-US" altLang="en-US" sz="2800"/>
              <a:t>Follow and support the MV “Sportsmanship Action Plan”</a:t>
            </a:r>
          </a:p>
          <a:p>
            <a:pPr eaLnBrk="1" hangingPunct="1">
              <a:defRPr/>
            </a:pPr>
            <a:r>
              <a:rPr lang="en-US" altLang="en-US" sz="2800"/>
              <a:t>Cheer FOR a team, </a:t>
            </a:r>
            <a:r>
              <a:rPr lang="en-US" altLang="en-US" sz="2800" u="sng"/>
              <a:t>not</a:t>
            </a:r>
            <a:r>
              <a:rPr lang="en-US" altLang="en-US" sz="2800"/>
              <a:t> against an opponent</a:t>
            </a:r>
          </a:p>
          <a:p>
            <a:pPr eaLnBrk="1" hangingPunct="1">
              <a:defRPr/>
            </a:pPr>
            <a:r>
              <a:rPr lang="en-US" altLang="en-US" sz="2800"/>
              <a:t>No taunting, booing or yelling at opponents, coaches or officials</a:t>
            </a:r>
          </a:p>
          <a:p>
            <a:pPr eaLnBrk="1" hangingPunct="1">
              <a:defRPr/>
            </a:pPr>
            <a:r>
              <a:rPr lang="en-US" altLang="en-US" sz="2800"/>
              <a:t>Profanity is not tolerated at any time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8169275" y="5873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34820" name="Picture 5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/>
              <a:t>PARENT CONCERNS</a:t>
            </a:r>
            <a:br>
              <a:rPr lang="en-US" dirty="0"/>
            </a:br>
            <a:r>
              <a:rPr lang="en-US" sz="3600" dirty="0"/>
              <a:t>Follow the Chain of Command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191000"/>
            <a:ext cx="8077200" cy="2286000"/>
          </a:xfrm>
        </p:spPr>
        <p:txBody>
          <a:bodyPr lIns="90488" tIns="44450" rIns="90488" bIns="44450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dirty="0"/>
              <a:t>Step 1 - Contact the Coach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Step 2 - Contact the Head Varsity Coach  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Step 3 - Contact the Athletic Director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Step 4 - Contact the </a:t>
            </a:r>
            <a:r>
              <a:rPr lang="en-US" dirty="0" smtClean="0"/>
              <a:t>Administration</a:t>
            </a:r>
            <a:endParaRPr lang="en-US" dirty="0"/>
          </a:p>
        </p:txBody>
      </p:sp>
      <p:pic>
        <p:nvPicPr>
          <p:cNvPr id="36867" name="Picture 4" descr="j0230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89471"/>
            <a:ext cx="30495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8229600" y="60309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36869" name="Picture 9" descr="MV Athle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COUGAR BOOSTER CLUB</a:t>
            </a:r>
            <a:br>
              <a:rPr lang="en-US" altLang="en-US"/>
            </a:br>
            <a:r>
              <a:rPr lang="ja-JP" altLang="en-US" sz="3600"/>
              <a:t>“</a:t>
            </a:r>
            <a:r>
              <a:rPr lang="en-US" altLang="ja-JP" sz="3600"/>
              <a:t>Join And Be Active</a:t>
            </a:r>
            <a:r>
              <a:rPr lang="ja-JP" altLang="en-US" sz="3600"/>
              <a:t>”</a:t>
            </a:r>
            <a:endParaRPr lang="en-US" altLang="en-US" sz="36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267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000" dirty="0"/>
              <a:t>Help by raising funds for athletic program</a:t>
            </a:r>
          </a:p>
          <a:p>
            <a:pPr eaLnBrk="1" hangingPunct="1">
              <a:defRPr/>
            </a:pPr>
            <a:r>
              <a:rPr lang="en-US" sz="4000" dirty="0"/>
              <a:t>Promote school spirit</a:t>
            </a:r>
          </a:p>
          <a:p>
            <a:pPr eaLnBrk="1" hangingPunct="1">
              <a:defRPr/>
            </a:pPr>
            <a:r>
              <a:rPr lang="en-US" sz="4000" dirty="0"/>
              <a:t>Encourage good sportsmanship</a:t>
            </a:r>
          </a:p>
          <a:p>
            <a:pPr eaLnBrk="1" hangingPunct="1">
              <a:defRPr/>
            </a:pPr>
            <a:r>
              <a:rPr lang="en-US" sz="4000" dirty="0"/>
              <a:t>Demonstrate support for athletes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988300" y="5837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38916" name="Picture 5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971800"/>
            <a:ext cx="77724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3200" b="1"/>
              <a:t>Nearly 7 in 10 Americans say high school sports teach students lessons about life they can’t learn in a classroom . . .</a:t>
            </a:r>
            <a:br>
              <a:rPr lang="en-US" altLang="en-US" sz="3200" b="1"/>
            </a:br>
            <a:r>
              <a:rPr lang="en-US" altLang="en-US" sz="3200" b="1"/>
              <a:t>------ USA Today</a:t>
            </a:r>
            <a:br>
              <a:rPr lang="en-US" altLang="en-US" sz="3200" b="1"/>
            </a:br>
            <a:r>
              <a:rPr lang="en-US" altLang="en-US" sz="3200" b="1"/>
              <a:t/>
            </a:r>
            <a:br>
              <a:rPr lang="en-US" altLang="en-US" sz="3200" b="1"/>
            </a:br>
            <a:r>
              <a:rPr lang="en-US" altLang="en-US" sz="3200" b="1"/>
              <a:t>You should be congratulated for supporting and encouraging your son or daughter to take advantage of this educational opportunity</a:t>
            </a:r>
            <a:r>
              <a:rPr lang="en-US" altLang="en-US" sz="3200"/>
              <a:t>.</a:t>
            </a:r>
            <a:br>
              <a:rPr lang="en-US" altLang="en-US" sz="3200"/>
            </a:b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800"/>
          </a:p>
        </p:txBody>
      </p:sp>
      <p:grpSp>
        <p:nvGrpSpPr>
          <p:cNvPr id="40962" name="Group 5"/>
          <p:cNvGrpSpPr>
            <a:grpSpLocks/>
          </p:cNvGrpSpPr>
          <p:nvPr/>
        </p:nvGrpSpPr>
        <p:grpSpPr bwMode="auto">
          <a:xfrm>
            <a:off x="228600" y="5181600"/>
            <a:ext cx="1676400" cy="1447800"/>
            <a:chOff x="4416" y="1296"/>
            <a:chExt cx="1056" cy="912"/>
          </a:xfrm>
        </p:grpSpPr>
        <p:pic>
          <p:nvPicPr>
            <p:cNvPr id="4096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96"/>
              <a:ext cx="10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4481" y="1327"/>
              <a:ext cx="916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 Narrow" charset="0"/>
              </a:endParaRPr>
            </a:p>
          </p:txBody>
        </p:sp>
      </p:grp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044575" y="5668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40964" name="Picture 7" descr="MV Athle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657600"/>
          </a:xfrm>
        </p:spPr>
        <p:txBody>
          <a:bodyPr/>
          <a:lstStyle/>
          <a:p>
            <a:pPr algn="ctr">
              <a:buFont typeface="Wingdings" charset="2"/>
              <a:buNone/>
              <a:defRPr/>
            </a:pPr>
            <a:r>
              <a:rPr lang="ja-JP" altLang="en-US" sz="7000"/>
              <a:t>“</a:t>
            </a:r>
            <a:r>
              <a:rPr lang="en-US" altLang="ja-JP" sz="7000"/>
              <a:t>Coaches open the door. You must enter on your own</a:t>
            </a:r>
            <a:r>
              <a:rPr lang="ja-JP" altLang="en-US" sz="7000"/>
              <a:t>”</a:t>
            </a:r>
            <a:endParaRPr lang="en-US" altLang="en-US" sz="7000"/>
          </a:p>
        </p:txBody>
      </p:sp>
      <p:pic>
        <p:nvPicPr>
          <p:cNvPr id="43011" name="Picture 5" descr="MV Athl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3 Takeaways from TODAY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1. ACADEMICS</a:t>
            </a:r>
            <a:r>
              <a:rPr lang="en-US" sz="4200" dirty="0" smtClean="0"/>
              <a:t> &amp; </a:t>
            </a:r>
            <a:r>
              <a:rPr lang="en-US" sz="6000" dirty="0" smtClean="0"/>
              <a:t>ATTENDANCE</a:t>
            </a:r>
          </a:p>
          <a:p>
            <a:pPr algn="ctr">
              <a:defRPr/>
            </a:pPr>
            <a:r>
              <a:rPr lang="en-US" sz="6000" dirty="0" smtClean="0"/>
              <a:t>2. BEHAVIOR</a:t>
            </a:r>
          </a:p>
          <a:p>
            <a:pPr algn="ctr">
              <a:defRPr/>
            </a:pPr>
            <a:r>
              <a:rPr lang="en-US" sz="6000" dirty="0" smtClean="0"/>
              <a:t>3. CHARACTER </a:t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3 Takeaways from TODAY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1. ACADEMICS</a:t>
            </a:r>
            <a:r>
              <a:rPr lang="en-US" sz="4200" dirty="0" smtClean="0"/>
              <a:t> &amp; </a:t>
            </a:r>
            <a:r>
              <a:rPr lang="en-US" sz="6000" dirty="0" smtClean="0"/>
              <a:t>ATTENDANCE</a:t>
            </a:r>
          </a:p>
          <a:p>
            <a:pPr algn="ctr">
              <a:defRPr/>
            </a:pPr>
            <a:r>
              <a:rPr lang="en-US" sz="6000" dirty="0" smtClean="0"/>
              <a:t>2. BEHAVIOR</a:t>
            </a:r>
          </a:p>
          <a:p>
            <a:pPr algn="ctr">
              <a:defRPr/>
            </a:pPr>
            <a:r>
              <a:rPr lang="en-US" sz="6000" dirty="0" smtClean="0"/>
              <a:t>3. CHARACTER </a:t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971800"/>
            <a:ext cx="7315200" cy="1066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8000" b="1"/>
              <a:t>MEET THE COACHES</a:t>
            </a:r>
            <a:r>
              <a:rPr lang="en-US" altLang="en-US" sz="6600"/>
              <a:t/>
            </a:r>
            <a:br>
              <a:rPr lang="en-US" altLang="en-US" sz="6600"/>
            </a:br>
            <a:r>
              <a:rPr lang="en-US" altLang="en-US" sz="6600"/>
              <a:t/>
            </a:r>
            <a:br>
              <a:rPr lang="en-US" altLang="en-US" sz="6600"/>
            </a:br>
            <a:r>
              <a:rPr lang="en-US" altLang="en-US" sz="6600"/>
              <a:t/>
            </a:r>
            <a:br>
              <a:rPr lang="en-US" altLang="en-US" sz="6600"/>
            </a:br>
            <a:r>
              <a:rPr lang="en-US" altLang="en-US" sz="6600"/>
              <a:t/>
            </a:r>
            <a:br>
              <a:rPr lang="en-US" altLang="en-US" sz="6600"/>
            </a:br>
            <a:endParaRPr lang="en-US" altLang="en-US" sz="6600"/>
          </a:p>
        </p:txBody>
      </p:sp>
      <p:pic>
        <p:nvPicPr>
          <p:cNvPr id="44034" name="Picture 4" descr="j02362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37338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8120063" y="5970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44036" name="Picture 6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2667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Reasons For A Pre-Season Meeting</a:t>
            </a:r>
            <a:br>
              <a:rPr lang="en-US" altLang="en-US"/>
            </a:br>
            <a:r>
              <a:rPr lang="en-US" altLang="en-US" sz="3200"/>
              <a:t>“Developing A Partnership” 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743200"/>
            <a:ext cx="5181600" cy="3581400"/>
          </a:xfrm>
        </p:spPr>
        <p:txBody>
          <a:bodyPr lIns="90488" tIns="44450" rIns="90488" bIns="44450"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Communication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Educate / Inform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Create Dialogue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Meet Coaches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Answer Questions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50263" y="5945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8461375" y="5808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17413" name="Picture 10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78500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8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Athletic Secretary!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algn="ctr"/>
            <a:r>
              <a:rPr lang="en-US" dirty="0" smtClean="0"/>
              <a:t>Brittney </a:t>
            </a:r>
            <a:r>
              <a:rPr lang="en-US" dirty="0" err="1" smtClean="0"/>
              <a:t>Everist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408318"/>
            <a:ext cx="5207000" cy="39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382000" cy="914400"/>
          </a:xfrm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000" dirty="0" smtClean="0">
                <a:ea typeface="ＭＳ Ｐゴシック" charset="0"/>
                <a:cs typeface="ＭＳ Ｐゴシック" charset="0"/>
              </a:rPr>
              <a:t>SCHEDULES &amp; Other Info</a:t>
            </a:r>
            <a:endParaRPr lang="en-US" sz="4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083550" y="6054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19459" name="Picture 6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5778500"/>
            <a:ext cx="1004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638675" y="4143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685800" y="1062038"/>
            <a:ext cx="784859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5400" dirty="0" smtClean="0">
                <a:latin typeface="Arial Narrow" charset="0"/>
                <a:hlinkClick r:id="rId4"/>
              </a:rPr>
              <a:t>http://www.osaa.org</a:t>
            </a:r>
            <a:endParaRPr lang="en-US" altLang="en-US" sz="5400" dirty="0" smtClean="0">
              <a:latin typeface="Arial Narrow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5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4800" dirty="0" smtClean="0">
                <a:latin typeface="Arial Narrow" charset="0"/>
                <a:hlinkClick r:id="rId5"/>
              </a:rPr>
              <a:t>http://www.osaa.org/schools/48</a:t>
            </a:r>
            <a:endParaRPr lang="en-US" altLang="en-US" sz="4800" dirty="0" smtClean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48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 dirty="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charset="0"/>
            </a:endParaRPr>
          </a:p>
        </p:txBody>
      </p:sp>
    </p:spTree>
  </p:cSld>
  <p:clrMapOvr>
    <a:masterClrMapping/>
  </p:clrMapOvr>
  <p:transition spd="slow" advTm="365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382000" cy="914400"/>
          </a:xfrm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Case for High School Activities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4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083550" y="6054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19459" name="Picture 6" descr="MV Athl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5778500"/>
            <a:ext cx="1004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638675" y="4143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066800" y="1524000"/>
            <a:ext cx="6629400" cy="7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600">
                <a:latin typeface="Arial Narrow" charset="0"/>
              </a:rPr>
              <a:t>Higher Grade Point Average (GPA)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600">
                <a:latin typeface="Arial Narrow" charset="0"/>
              </a:rPr>
              <a:t>Better Attendance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600">
                <a:latin typeface="Arial Narrow" charset="0"/>
              </a:rPr>
              <a:t>Fewer discipline referrals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600">
                <a:latin typeface="Arial Narrow" charset="0"/>
              </a:rPr>
              <a:t>Lower drop-out rates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600">
                <a:latin typeface="Arial Narrow" charset="0"/>
              </a:rPr>
              <a:t>Higher graduation rate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600">
                <a:latin typeface="Arial Narrow" charset="0"/>
              </a:rPr>
              <a:t>Very few will be college (2%) or professional (1 in 12,000) athletes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2400">
              <a:latin typeface="Arial Narro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4030"/>
      </p:ext>
    </p:extLst>
  </p:cSld>
  <p:clrMapOvr>
    <a:masterClrMapping/>
  </p:clrMapOvr>
  <p:transition spd="slow" advTm="365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IMG_3089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5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7744738e-2d8a-4bce-847a-d78e1805471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bbd20de3-958e-4322-9d5d-1e697d0fc74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Custom 1">
      <a:dk1>
        <a:srgbClr val="8B1006"/>
      </a:dk1>
      <a:lt1>
        <a:srgbClr val="FFFFFF"/>
      </a:lt1>
      <a:dk2>
        <a:srgbClr val="9B0E05"/>
      </a:dk2>
      <a:lt2>
        <a:srgbClr val="E5FFFF"/>
      </a:lt2>
      <a:accent1>
        <a:srgbClr val="009999"/>
      </a:accent1>
      <a:accent2>
        <a:srgbClr val="336699"/>
      </a:accent2>
      <a:accent3>
        <a:srgbClr val="CBAAAA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2004:Templates:Presentations:Designs:Textured</Template>
  <TotalTime>2655</TotalTime>
  <Pages>37</Pages>
  <Words>394</Words>
  <Application>Microsoft Macintosh PowerPoint</Application>
  <PresentationFormat>On-screen Show (4:3)</PresentationFormat>
  <Paragraphs>82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Narrow</vt:lpstr>
      <vt:lpstr>ＭＳ Ｐゴシック</vt:lpstr>
      <vt:lpstr>Arial</vt:lpstr>
      <vt:lpstr>Wingdings</vt:lpstr>
      <vt:lpstr>Times New Roman</vt:lpstr>
      <vt:lpstr>Textured</vt:lpstr>
      <vt:lpstr>Microsoft Clip Gallery</vt:lpstr>
      <vt:lpstr>PowerPoint Presentation</vt:lpstr>
      <vt:lpstr>3 Takeaways from TODAY:</vt:lpstr>
      <vt:lpstr>Reasons For A Pre-Season Meeting “Developing A Partnership”  </vt:lpstr>
      <vt:lpstr>New Athletic Secretary!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PARTICIPATION IN ATHLETICS</vt:lpstr>
      <vt:lpstr>ATTENDANCE</vt:lpstr>
      <vt:lpstr>SPORTS RISKS</vt:lpstr>
      <vt:lpstr>The Center Foundation </vt:lpstr>
      <vt:lpstr>COACHES’ EXPECTATIONS OF PARENTS</vt:lpstr>
      <vt:lpstr>SPORTSMANSHIP EXPECTATIONS OF PARENTS</vt:lpstr>
      <vt:lpstr>PARENT CONCERNS Follow the Chain of Command</vt:lpstr>
      <vt:lpstr>COUGAR BOOSTER CLUB “Join And Be Active”</vt:lpstr>
      <vt:lpstr>Nearly 7 in 10 Americans say high school sports teach students lessons about life they can’t learn in a classroom . . . ------ USA Today  You should be congratulated for supporting and encouraging your son or daughter to take advantage of this educational opportunity.  </vt:lpstr>
      <vt:lpstr>Remember:</vt:lpstr>
      <vt:lpstr>3 Takeaways from TODAY:</vt:lpstr>
      <vt:lpstr>MEET THE COACHES   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Pre-Season Parents' Meeting</dc:title>
  <dc:subject>Presentation to Parents</dc:subject>
  <dc:creator>Office of Athletics</dc:creator>
  <cp:keywords/>
  <dc:description/>
  <cp:lastModifiedBy>Dave Hood</cp:lastModifiedBy>
  <cp:revision>117</cp:revision>
  <cp:lastPrinted>2017-08-17T00:10:26Z</cp:lastPrinted>
  <dcterms:created xsi:type="dcterms:W3CDTF">2012-08-16T01:36:55Z</dcterms:created>
  <dcterms:modified xsi:type="dcterms:W3CDTF">2017-08-17T00:10:44Z</dcterms:modified>
</cp:coreProperties>
</file>